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258" r:id="rId3"/>
    <p:sldId id="257" r:id="rId4"/>
    <p:sldId id="302" r:id="rId5"/>
    <p:sldId id="303" r:id="rId6"/>
    <p:sldId id="304" r:id="rId7"/>
    <p:sldId id="305" r:id="rId8"/>
    <p:sldId id="307" r:id="rId9"/>
    <p:sldId id="308" r:id="rId10"/>
    <p:sldId id="310" r:id="rId11"/>
    <p:sldId id="311" r:id="rId12"/>
    <p:sldId id="30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4896" autoAdjust="0"/>
  </p:normalViewPr>
  <p:slideViewPr>
    <p:cSldViewPr snapToGrid="0" showGuides="1">
      <p:cViewPr varScale="1">
        <p:scale>
          <a:sx n="83" d="100"/>
          <a:sy n="83" d="100"/>
        </p:scale>
        <p:origin x="11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 hasCustomPrompt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 hasCustomPrompt="1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Fare clic per modificare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 hasCustomPrompt="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 hasCustomPrompt="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/>
              <a:t>A téma további </a:t>
            </a:r>
            <a:r>
              <a:rPr lang="hu-HU"/>
              <a:t>tárgyalásához:</a:t>
            </a:r>
          </a:p>
          <a:p>
            <a:r>
              <a:rPr lang="hu-HU"/>
              <a:t>- mutassa be a </a:t>
            </a:r>
            <a:r>
              <a:rPr lang="hu-HU" b="1" baseline="0"/>
              <a:t>Slow Food piacokat mint ennek a klasztenek a legjobb gyakorlatát</a:t>
            </a:r>
            <a:r>
              <a:rPr lang="hu-HU" baseline="0"/>
              <a:t>; keressen megosztható információkat a következő honlapon: https://www.fondazioneslowfood.com/en/what-we-do/earth-markets/</a:t>
            </a:r>
          </a:p>
          <a:p>
            <a:pPr marL="0" indent="0">
              <a:buFontTx/>
              <a:buNone/>
            </a:pPr>
            <a:r>
              <a:rPr lang="hu-HU" baseline="0"/>
              <a:t>- nyomtassa ki és akassza ki az «iránymutatásokat» - töltse le a dokumentumot innen </a:t>
            </a:r>
            <a:r>
              <a:rPr lang="hu-HU" baseline="0">
                <a:sym typeface="Wingdings" panose="05000000000000000000" pitchFamily="2" charset="2"/>
              </a:rPr>
              <a:t></a:t>
            </a:r>
            <a:r>
              <a:rPr lang="hu-HU" baseline="0"/>
              <a:t>http://www.granaidellamemoria.it/edu/pluginfile.php/464/mod_page/content/22/PUBLIC%20MARKETS_The%20guidelines.pdf</a:t>
            </a:r>
          </a:p>
          <a:p>
            <a:pPr marL="171450" indent="-171450">
              <a:buFontTx/>
              <a:buChar char="-"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0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A téma további </a:t>
            </a:r>
            <a:r>
              <a:rPr lang="hu-HU" dirty="0"/>
              <a:t>tárgyalásához:</a:t>
            </a:r>
          </a:p>
          <a:p>
            <a:pPr marL="171450" indent="-171450">
              <a:buFontTx/>
              <a:buChar char="-"/>
            </a:pPr>
            <a:r>
              <a:rPr lang="hu-HU" dirty="0"/>
              <a:t>mutassa be ennek a </a:t>
            </a:r>
            <a:r>
              <a:rPr lang="hu-HU" dirty="0" err="1"/>
              <a:t>klasztenek</a:t>
            </a:r>
            <a:r>
              <a:rPr lang="hu-HU" dirty="0"/>
              <a:t> a </a:t>
            </a:r>
            <a:r>
              <a:rPr lang="hu-HU" sz="1200" b="1" i="0" u="none" strike="noStrik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</a:t>
            </a:r>
            <a:r>
              <a:rPr lang="hu-HU" sz="1200" b="1" i="0" u="none" strike="noStrik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i="0" u="none" strike="noStrik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hu-HU" sz="1200" b="1" i="0" u="none" strike="noStrik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Séf Szövetségét</a:t>
            </a:r>
            <a:r>
              <a:rPr lang="hu-HU" baseline="0" dirty="0"/>
              <a:t>; keressen megosztható információkat a következő honlapon: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mutassa be a </a:t>
            </a:r>
            <a:r>
              <a:rPr lang="hu-HU" baseline="0" dirty="0" err="1"/>
              <a:t>Moodle</a:t>
            </a:r>
            <a:r>
              <a:rPr lang="hu-HU" baseline="0" dirty="0"/>
              <a:t>-ben található videókat </a:t>
            </a:r>
            <a:r>
              <a:rPr lang="hu-HU" baseline="0" dirty="0">
                <a:sym typeface="Wingdings" panose="05000000000000000000" pitchFamily="2" charset="2"/>
              </a:rPr>
              <a:t></a:t>
            </a:r>
            <a:r>
              <a:rPr lang="hu-HU" baseline="0" dirty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hu-HU" baseline="0" dirty="0"/>
              <a:t>-   nyomtassa ki és akassza ki az «iránymutatásokat» - töltse le a dokumentumot innen </a:t>
            </a:r>
            <a:r>
              <a:rPr lang="hu-HU" baseline="0" dirty="0">
                <a:sym typeface="Wingdings" panose="05000000000000000000" pitchFamily="2" charset="2"/>
              </a:rPr>
              <a:t></a:t>
            </a:r>
            <a:r>
              <a:rPr lang="hu-HU" baseline="0" dirty="0"/>
              <a:t> http://www.granaidellamemoria.it/edu/pluginfile.php/476/mod_page/content/25/COOKS%20AND%20CHEFS_The%20guidelines.pdf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2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/>
              <a:t>A téma további </a:t>
            </a:r>
            <a:r>
              <a:rPr lang="hu-HU"/>
              <a:t>tárgyalásához:</a:t>
            </a:r>
          </a:p>
          <a:p>
            <a:pPr marL="171450" indent="-171450">
              <a:buFontTx/>
              <a:buChar char="-"/>
            </a:pPr>
            <a:r>
              <a:rPr lang="hu-HU"/>
              <a:t>mutassa be a </a:t>
            </a:r>
            <a:r>
              <a:rPr lang="hu-HU" b="1" baseline="0"/>
              <a:t>Slow Food utaztatást mint ennek a klasztenek a legjobb gyakorlatát</a:t>
            </a:r>
            <a:r>
              <a:rPr lang="hu-HU" baseline="0"/>
              <a:t>; keressen megosztható információkat a következő honlapon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hu-HU" baseline="0"/>
              <a:t>mutassa be a Moodle-ben található videókat </a:t>
            </a:r>
            <a:r>
              <a:rPr lang="hu-HU" baseline="0">
                <a:sym typeface="Wingdings" panose="05000000000000000000" pitchFamily="2" charset="2"/>
              </a:rPr>
              <a:t></a:t>
            </a:r>
            <a:r>
              <a:rPr lang="hu-HU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hu-HU" baseline="0"/>
              <a:t>-   nyomtassa ki és akassza ki az «iránymutatásokat» - töltse le a dokumentumot innen </a:t>
            </a:r>
            <a:r>
              <a:rPr lang="hu-HU" baseline="0">
                <a:sym typeface="Wingdings" panose="05000000000000000000" pitchFamily="2" charset="2"/>
              </a:rPr>
              <a:t></a:t>
            </a:r>
            <a:r>
              <a:rPr lang="hu-HU" baseline="0"/>
              <a:t> http://www.granaidellamemoria.it/edu/pluginfile.php/479/mod_page/content/34/SLOW%20TRAVEL_The%20guidelines.pdf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9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/>
              <a:t>A téma további </a:t>
            </a:r>
            <a:r>
              <a:rPr lang="hu-HU"/>
              <a:t>tárgyalásához:</a:t>
            </a:r>
          </a:p>
          <a:p>
            <a:pPr marL="171450" indent="-171450">
              <a:buFontTx/>
              <a:buChar char="-"/>
            </a:pPr>
            <a:r>
              <a:rPr lang="hu-HU"/>
              <a:t>Mutassa be a </a:t>
            </a:r>
            <a:r>
              <a:rPr lang="hu-HU" b="1" baseline="0"/>
              <a:t>Slow Food oktatási kiáltványát </a:t>
            </a:r>
            <a:r>
              <a:rPr lang="hu-HU" b="0" baseline="0"/>
              <a:t>(töltse le a dokumentum innen </a:t>
            </a:r>
            <a:r>
              <a:rPr lang="hu-HU" b="0" baseline="0">
                <a:sym typeface="Wingdings" panose="05000000000000000000" pitchFamily="2" charset="2"/>
              </a:rPr>
              <a:t></a:t>
            </a:r>
            <a:r>
              <a:rPr lang="hu-HU" b="0" baseline="0"/>
              <a:t> http://slowfood.com/filemanager/official_docs/SlowFood_Education_manifesto.pdf</a:t>
            </a:r>
          </a:p>
          <a:p>
            <a:pPr marL="171450" indent="-171450">
              <a:buFontTx/>
              <a:buChar char="-"/>
            </a:pPr>
            <a:r>
              <a:rPr lang="hu-HU" b="0"/>
              <a:t>Keressen további információt az oktatás Slow Food szerinti megközelítéséről a kézikönyvben</a:t>
            </a:r>
            <a:r>
              <a:rPr lang="hu-HU" b="0" baseline="0"/>
              <a:t> </a:t>
            </a:r>
            <a:r>
              <a:rPr lang="hu-HU" b="0" baseline="0">
                <a:sym typeface="Wingdings" panose="05000000000000000000" pitchFamily="2" charset="2"/>
              </a:rPr>
              <a:t></a:t>
            </a:r>
            <a:r>
              <a:rPr lang="hu-HU" b="0" baseline="0"/>
              <a:t> http://slowfood.com/filemanager/Education/ENG_manuale.pdf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Modifica gli stili del testo dello schema</a:t>
            </a:r>
          </a:p>
          <a:p>
            <a:pPr lvl="1"/>
            <a:r>
              <a:rPr lang="hu-HU"/>
              <a:t>Secondo livello</a:t>
            </a:r>
          </a:p>
          <a:p>
            <a:pPr lvl="2"/>
            <a:r>
              <a:rPr lang="hu-HU"/>
              <a:t>Terzo livello</a:t>
            </a:r>
          </a:p>
          <a:p>
            <a:pPr lvl="3"/>
            <a:r>
              <a:rPr lang="hu-HU"/>
              <a:t>Quarto livello</a:t>
            </a:r>
          </a:p>
          <a:p>
            <a:pPr lvl="4"/>
            <a:r>
              <a:rPr lang="hu-HU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137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" y="5595802"/>
            <a:ext cx="12192002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4316" y="52786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hu-HU" sz="3000" b="1" cap="all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hu-HU" sz="3000" b="1" cap="all" dirty="0" err="1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Gasztrokulturális</a:t>
            </a:r>
            <a:r>
              <a:rPr lang="hu-HU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 örökség (GCH)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hu-HU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ERŐFORRÁS VALORIZÁLÁS tanfolyam</a:t>
            </a:r>
          </a:p>
        </p:txBody>
      </p:sp>
    </p:spTree>
    <p:extLst>
      <p:ext uri="{BB962C8B-B14F-4D97-AF65-F5344CB8AC3E}">
        <p14:creationId xmlns:p14="http://schemas.microsoft.com/office/powerpoint/2010/main" val="39374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10669546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Képzési célok és projektszakasz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Valorizálás: mit jelent?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 valorizálás Slow Food szerinti megközelítése és projektek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Hogyan valorizáljunk: 4 klaszter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GCH azonosítás és dokumentálás tanfolyam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5427" y="1243786"/>
            <a:ext cx="49566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rebuchet MS"/>
                <a:cs typeface="Trebuchet MS"/>
              </a:rPr>
              <a:t>Klaszterek </a:t>
            </a:r>
            <a:r>
              <a:rPr lang="hu-HU" sz="2000" dirty="0">
                <a:latin typeface="Trebuchet MS"/>
                <a:cs typeface="Trebuchet MS"/>
              </a:rPr>
              <a:t>azonosítása történt annak érdekében, hogy csoportosítsuk a kulturális örökség valorizálására tett kísérletben lehetséges különböző kezdeményezéseket és tevékenységeket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804" y="311895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Hogyan valorizáljunk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25427" y="1046443"/>
            <a:ext cx="8723414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arrotondato 1"/>
          <p:cNvSpPr/>
          <p:nvPr/>
        </p:nvSpPr>
        <p:spPr>
          <a:xfrm>
            <a:off x="819393" y="3131870"/>
            <a:ext cx="4043552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>
                <a:solidFill>
                  <a:srgbClr val="92BF2B"/>
                </a:solidFill>
                <a:latin typeface="Trebuchet MS"/>
                <a:cs typeface="Trebuchet MS"/>
              </a:rPr>
              <a:t>KÖZÖSSÉGI PIAC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72006" y="4032114"/>
            <a:ext cx="409093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>
                <a:solidFill>
                  <a:srgbClr val="92BF2B"/>
                </a:solidFill>
                <a:latin typeface="Trebuchet MS"/>
                <a:cs typeface="Trebuchet MS"/>
              </a:rPr>
              <a:t>SZAKÁCSOK ÉS SÉFEK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72007" y="4978574"/>
            <a:ext cx="4090938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>
                <a:solidFill>
                  <a:srgbClr val="92BF2B"/>
                </a:solidFill>
                <a:latin typeface="Trebuchet MS"/>
                <a:cs typeface="Trebuchet MS"/>
              </a:rPr>
              <a:t>FENNTARTHATÓ TURIZMUS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729115" y="5945277"/>
            <a:ext cx="417671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>
                <a:solidFill>
                  <a:srgbClr val="92BF2B"/>
                </a:solidFill>
                <a:latin typeface="Trebuchet MS"/>
                <a:cs typeface="Trebuchet MS"/>
              </a:rPr>
              <a:t>OKTATÁS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6186278" y="3131870"/>
            <a:ext cx="4409464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FÖLD PIAC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38891" y="4032114"/>
            <a:ext cx="4461140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SÉF SZÖVETSÉG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138892" y="4978574"/>
            <a:ext cx="4461138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 UTAZÁS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6096000" y="5945277"/>
            <a:ext cx="4554682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 OKTATÁS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4987134" y="3535320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994060" y="4415084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000986" y="534680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007912" y="628891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093874" y="1206653"/>
            <a:ext cx="5491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>
                <a:latin typeface="Trebuchet MS"/>
                <a:cs typeface="Trebuchet MS"/>
              </a:rPr>
              <a:t>Legjobb gyakorlatok</a:t>
            </a:r>
          </a:p>
          <a:p>
            <a:r>
              <a:rPr lang="hu-HU" sz="2000">
                <a:latin typeface="Trebuchet MS"/>
                <a:cs typeface="Trebuchet MS"/>
              </a:rPr>
              <a:t>Projektek, amik a GCH valorizálásának példái. Fejlesztőjük a Slow Food, módszertanaik és eszközeik használhatók a kísérleti akciók fejlesztéséhez </a:t>
            </a:r>
          </a:p>
        </p:txBody>
      </p:sp>
    </p:spTree>
    <p:extLst>
      <p:ext uri="{BB962C8B-B14F-4D97-AF65-F5344CB8AC3E}">
        <p14:creationId xmlns:p14="http://schemas.microsoft.com/office/powerpoint/2010/main" val="376781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Közösségi piacok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78135" y="3396594"/>
            <a:ext cx="9754436" cy="3194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hu-HU" sz="2400" b="1">
                <a:solidFill>
                  <a:schemeClr val="accent6"/>
                </a:solidFill>
                <a:latin typeface="Trebuchet MS"/>
                <a:cs typeface="Trebuchet MS"/>
              </a:rPr>
              <a:t>Közvetlen árusítás </a:t>
            </a:r>
            <a:r>
              <a:rPr lang="hu-HU" sz="2000">
                <a:solidFill>
                  <a:schemeClr val="accent6"/>
                </a:solidFill>
                <a:latin typeface="Trebuchet MS"/>
                <a:cs typeface="Trebuchet MS"/>
              </a:rPr>
              <a:t>(a termelőktől a fogyasztóknak)</a:t>
            </a:r>
          </a:p>
          <a:p>
            <a:pPr>
              <a:lnSpc>
                <a:spcPct val="140000"/>
              </a:lnSpc>
            </a:pPr>
            <a:r>
              <a:rPr lang="hu-HU" sz="2400" b="1">
                <a:solidFill>
                  <a:schemeClr val="accent6"/>
                </a:solidFill>
                <a:latin typeface="Trebuchet MS"/>
                <a:cs typeface="Trebuchet MS"/>
              </a:rPr>
              <a:t>A városi közösségek </a:t>
            </a:r>
            <a:r>
              <a:rPr lang="hu-HU" sz="2400">
                <a:solidFill>
                  <a:schemeClr val="accent6"/>
                </a:solidFill>
                <a:latin typeface="Trebuchet MS"/>
                <a:cs typeface="Trebuchet MS"/>
              </a:rPr>
              <a:t>találkoznak a</a:t>
            </a:r>
            <a:r>
              <a:rPr lang="hu-HU" sz="2400" b="1">
                <a:solidFill>
                  <a:schemeClr val="accent6"/>
                </a:solidFill>
                <a:latin typeface="Trebuchet MS"/>
                <a:cs typeface="Trebuchet MS"/>
              </a:rPr>
              <a:t> gazdálkodókkal</a:t>
            </a:r>
          </a:p>
          <a:p>
            <a:pPr>
              <a:lnSpc>
                <a:spcPct val="140000"/>
              </a:lnSpc>
            </a:pPr>
            <a:r>
              <a:rPr lang="hu-HU" sz="2400" b="1">
                <a:solidFill>
                  <a:schemeClr val="accent6"/>
                </a:solidFill>
                <a:latin typeface="Trebuchet MS"/>
                <a:cs typeface="Trebuchet MS"/>
              </a:rPr>
              <a:t>Jellegzetes magas minőségű termékek</a:t>
            </a:r>
          </a:p>
          <a:p>
            <a:pPr>
              <a:lnSpc>
                <a:spcPct val="140000"/>
              </a:lnSpc>
            </a:pPr>
            <a:r>
              <a:rPr lang="hu-HU" sz="2400" b="1">
                <a:solidFill>
                  <a:schemeClr val="accent6"/>
                </a:solidFill>
                <a:latin typeface="Trebuchet MS"/>
                <a:cs typeface="Trebuchet MS"/>
              </a:rPr>
              <a:t>Multifunkcionalitás</a:t>
            </a:r>
            <a:r>
              <a:rPr lang="hu-HU" sz="2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árusítás, vásárlás, találkozás, ismeretek cseréje, képzés, kipróbálás, hálózatépítés, közösség alkotás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10" y="1193998"/>
            <a:ext cx="5797561" cy="201907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>
                <a:latin typeface="Trebuchet MS"/>
                <a:cs typeface="Trebuchet MS"/>
              </a:rPr>
              <a:t>Mi a szerepük</a:t>
            </a:r>
          </a:p>
          <a:p>
            <a:r>
              <a:rPr lang="hu-HU" sz="3000" b="1">
                <a:latin typeface="Trebuchet MS"/>
                <a:cs typeface="Trebuchet MS"/>
              </a:rPr>
              <a:t>a GCH </a:t>
            </a:r>
          </a:p>
          <a:p>
            <a:r>
              <a:rPr lang="hu-HU" sz="3000" b="1">
                <a:latin typeface="Trebuchet MS"/>
                <a:cs typeface="Trebuchet MS"/>
              </a:rPr>
              <a:t>valorizálásában?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160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26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Szakácsok és séfek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6218" y="3249628"/>
            <a:ext cx="975443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 kölcsönös megértés és együttműködés kapcsolatait </a:t>
            </a:r>
            <a:r>
              <a:rPr lang="hu-HU" sz="2400" b="1" dirty="0">
                <a:solidFill>
                  <a:schemeClr val="accent6"/>
                </a:solidFill>
                <a:latin typeface="Trebuchet MS"/>
                <a:cs typeface="Trebuchet MS"/>
              </a:rPr>
              <a:t>hozzák létre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a helyi, fenntartható  élelmiszer </a:t>
            </a:r>
            <a:r>
              <a:rPr lang="hu-HU" sz="2400" b="1" dirty="0">
                <a:solidFill>
                  <a:schemeClr val="accent6"/>
                </a:solidFill>
                <a:latin typeface="Trebuchet MS"/>
                <a:cs typeface="Trebuchet MS"/>
              </a:rPr>
              <a:t>kistermelőkkel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;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chemeClr val="accent6"/>
                </a:solidFill>
                <a:latin typeface="Trebuchet MS"/>
                <a:cs typeface="Trebuchet MS"/>
              </a:rPr>
              <a:t>előmozdítják a fenntarthatóságot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hu-HU" sz="2400" b="1" dirty="0">
                <a:solidFill>
                  <a:schemeClr val="accent6"/>
                </a:solidFill>
                <a:latin typeface="Trebuchet MS"/>
                <a:cs typeface="Trebuchet MS"/>
              </a:rPr>
              <a:t>az élelmiszerfogyasztásban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azzal, hogy tájékoztatják a fogyasztókat a biológiai sokféleségről, az ételek ökológiai lábnyomáról, a fenntartható gazdálkodásról és halászatról, a felelős húsfogyasztásról, stb.</a:t>
            </a:r>
            <a:br>
              <a:rPr lang="hu-HU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endParaRPr lang="hu-HU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>
                <a:latin typeface="Trebuchet MS"/>
                <a:cs typeface="Trebuchet MS"/>
              </a:rPr>
              <a:t>Mi a szerepük</a:t>
            </a:r>
          </a:p>
          <a:p>
            <a:r>
              <a:rPr lang="hu-HU" sz="3000" b="1">
                <a:latin typeface="Trebuchet MS"/>
                <a:cs typeface="Trebuchet MS"/>
              </a:rPr>
              <a:t>a GCH </a:t>
            </a:r>
          </a:p>
          <a:p>
            <a:r>
              <a:rPr lang="hu-HU" sz="3000" b="1">
                <a:latin typeface="Trebuchet MS"/>
                <a:cs typeface="Trebuchet MS"/>
              </a:rPr>
              <a:t>valorizálásában?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6" t="1" r="38450" b="-1"/>
          <a:stretch/>
        </p:blipFill>
        <p:spPr>
          <a:xfrm>
            <a:off x="3388105" y="1387927"/>
            <a:ext cx="6966386" cy="17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Fenntartható turizmus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5171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135739"/>
            <a:ext cx="9754436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A környezeti erőforrások optimális felhasználását valósítja meg</a:t>
            </a:r>
            <a:r>
              <a:rPr lang="hu-H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fenntartva az alapvető ökológiai folyamatokat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Megőrzi a természeti örökséget és a biológiai sokféleséget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Tiszteletben tartja </a:t>
            </a:r>
            <a:r>
              <a:rPr lang="hu-H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a befogadó közösségek</a:t>
            </a: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 </a:t>
            </a:r>
            <a:r>
              <a:rPr lang="hu-HU" sz="2000" b="1" dirty="0" err="1">
                <a:solidFill>
                  <a:schemeClr val="accent6"/>
                </a:solidFill>
                <a:latin typeface="Trebuchet MS"/>
                <a:cs typeface="Trebuchet MS"/>
              </a:rPr>
              <a:t>szocio</a:t>
            </a: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-kulturális hitelességét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Életképes, hosszú távú gazdasági tevékenységeket biztosít, </a:t>
            </a:r>
            <a:r>
              <a:rPr lang="hu-H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igazságosan elosztott társadalmi-gazdasági előnyöket nyújtva minden érintettnek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>
                <a:latin typeface="Trebuchet MS"/>
                <a:cs typeface="Trebuchet MS"/>
              </a:rPr>
              <a:t>Mi a szerepe</a:t>
            </a:r>
          </a:p>
          <a:p>
            <a:r>
              <a:rPr lang="hu-HU" sz="3000" b="1">
                <a:latin typeface="Trebuchet MS"/>
                <a:cs typeface="Trebuchet MS"/>
              </a:rPr>
              <a:t>a GCH </a:t>
            </a:r>
          </a:p>
          <a:p>
            <a:r>
              <a:rPr lang="hu-HU" sz="3000" b="1">
                <a:latin typeface="Trebuchet MS"/>
                <a:cs typeface="Trebuchet MS"/>
              </a:rPr>
              <a:t>valorizálásában?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419" r="24184" b="5749"/>
          <a:stretch/>
        </p:blipFill>
        <p:spPr>
          <a:xfrm>
            <a:off x="4100061" y="1251316"/>
            <a:ext cx="6202179" cy="16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32862" y="311895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92BF2B"/>
                </a:solidFill>
                <a:latin typeface="Trebuchet MS"/>
                <a:cs typeface="Trebuchet MS"/>
              </a:rPr>
              <a:t>Oktatás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957762"/>
            <a:ext cx="10988522" cy="2877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228954"/>
            <a:ext cx="1098852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A kulturális és ökológiai örökséget közjavakként ismeri el</a:t>
            </a:r>
            <a:r>
              <a:rPr lang="hu-H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amiket valorizálni és továbbítani kell.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Növeli a kulturális örökség fenntartható használatával kapcsolatos tudatosságot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Növeli a kulturális örökséghez tartozás érzését</a:t>
            </a:r>
            <a:r>
              <a:rPr lang="hu-H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olyan projektek fejlesztésével, amik az adott terület különböző elemeinek valorizálásával elősegítik az érzelmi kapcsolatokat és a kulturális asszimilációt. </a:t>
            </a: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Olyan hálózatokat fejleszt és támogat</a:t>
            </a:r>
            <a:r>
              <a:rPr lang="hu-H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amiket iskolák, hatóságok, kulturális intézmények és az a terület alkot, ahol ezek működnek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6"/>
                </a:solidFill>
                <a:latin typeface="Trebuchet MS"/>
                <a:cs typeface="Trebuchet MS"/>
              </a:rPr>
              <a:t>Reflektív és tapasztalati „utazásokat” szervez </a:t>
            </a:r>
            <a:r>
              <a:rPr lang="hu-H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a területek „szórt kulturális javakként”való felfogására fókuszálva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56809" y="1261361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rebuchet MS"/>
                <a:cs typeface="Trebuchet MS"/>
              </a:rPr>
              <a:t>Mi a szerepe</a:t>
            </a:r>
          </a:p>
          <a:p>
            <a:r>
              <a:rPr lang="hu-HU" sz="3000" b="1" dirty="0">
                <a:latin typeface="Trebuchet MS"/>
                <a:cs typeface="Trebuchet MS"/>
              </a:rPr>
              <a:t>a GCH </a:t>
            </a:r>
          </a:p>
          <a:p>
            <a:r>
              <a:rPr lang="hu-HU" sz="3000" b="1" dirty="0">
                <a:latin typeface="Trebuchet MS"/>
                <a:cs typeface="Trebuchet MS"/>
              </a:rPr>
              <a:t>valorizálásában?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40" y="1146213"/>
            <a:ext cx="5070286" cy="1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391713"/>
            <a:ext cx="9411406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Képzési célok és projektszakasz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Valorizálás: mit jelent?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 valorizálás Slow Food szerinti megközelítése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Hogyan valorizáljunk: 4 klaszter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3964" y="303187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GCH azonosítás és dokumentálás tanfolyam</a:t>
            </a: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49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Képzési célok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38056" y="2738815"/>
            <a:ext cx="6185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Trebuchet MS"/>
                <a:cs typeface="Trebuchet MS"/>
              </a:rPr>
              <a:t>A képzés célja az alapfogalmak és a legjobb gyakorlatok bemutatása, valamint iránymutatások nyújtása az adott terület </a:t>
            </a:r>
            <a:r>
              <a:rPr lang="hu-HU" sz="2400" dirty="0" err="1">
                <a:latin typeface="Trebuchet MS"/>
                <a:cs typeface="Trebuchet MS"/>
              </a:rPr>
              <a:t>gasztrokulturális</a:t>
            </a:r>
            <a:r>
              <a:rPr lang="hu-HU" sz="2400" dirty="0">
                <a:latin typeface="Trebuchet MS"/>
                <a:cs typeface="Trebuchet MS"/>
              </a:rPr>
              <a:t> örökségének (GCH) részét képező ételek </a:t>
            </a:r>
            <a:r>
              <a:rPr lang="hu-HU" sz="2400" dirty="0">
                <a:solidFill>
                  <a:srgbClr val="92BF2B"/>
                </a:solidFill>
                <a:latin typeface="Trebuchet MS"/>
                <a:cs typeface="Trebuchet MS"/>
              </a:rPr>
              <a:t>fenntartható valorizálásához</a:t>
            </a:r>
            <a:r>
              <a:rPr lang="hu-HU" sz="2400" dirty="0">
                <a:latin typeface="Trebuchet MS"/>
                <a:cs typeface="Trebuchet MS"/>
              </a:rPr>
              <a:t>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2" y="2468248"/>
            <a:ext cx="4659630" cy="248012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291746" y="3228960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Projektszakasz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2011" y="1429017"/>
            <a:ext cx="11313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Trebuchet MS"/>
                <a:cs typeface="Trebuchet MS"/>
              </a:rPr>
              <a:t>Ez a </a:t>
            </a:r>
            <a:r>
              <a:rPr lang="hu-HU" sz="2400" dirty="0">
                <a:solidFill>
                  <a:srgbClr val="92BF2B"/>
                </a:solidFill>
                <a:latin typeface="Trebuchet MS"/>
                <a:cs typeface="Trebuchet MS"/>
              </a:rPr>
              <a:t>második szakasz </a:t>
            </a:r>
            <a:r>
              <a:rPr lang="hu-HU" sz="2400" dirty="0">
                <a:latin typeface="Trebuchet MS"/>
                <a:cs typeface="Trebuchet MS"/>
              </a:rPr>
              <a:t>a </a:t>
            </a:r>
            <a:r>
              <a:rPr lang="hu-HU" sz="2400" dirty="0" err="1">
                <a:latin typeface="Trebuchet MS"/>
                <a:cs typeface="Trebuchet MS"/>
              </a:rPr>
              <a:t>Slow</a:t>
            </a:r>
            <a:r>
              <a:rPr lang="hu-HU" sz="2400" dirty="0">
                <a:latin typeface="Trebuchet MS"/>
                <a:cs typeface="Trebuchet MS"/>
              </a:rPr>
              <a:t> </a:t>
            </a:r>
            <a:r>
              <a:rPr lang="hu-HU" sz="2400" dirty="0" err="1">
                <a:latin typeface="Trebuchet MS"/>
                <a:cs typeface="Trebuchet MS"/>
              </a:rPr>
              <a:t>Food</a:t>
            </a:r>
            <a:r>
              <a:rPr lang="hu-HU" sz="2400" dirty="0">
                <a:latin typeface="Trebuchet MS"/>
                <a:cs typeface="Trebuchet MS"/>
              </a:rPr>
              <a:t>-CE projekt folyamatában</a:t>
            </a:r>
          </a:p>
        </p:txBody>
      </p:sp>
      <p:sp>
        <p:nvSpPr>
          <p:cNvPr id="11" name="Ovale 10"/>
          <p:cNvSpPr/>
          <p:nvPr/>
        </p:nvSpPr>
        <p:spPr>
          <a:xfrm>
            <a:off x="3692457" y="3242025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B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5052" y="3862191"/>
            <a:ext cx="149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A GCH AZONOSÍTÁSA/</a:t>
            </a:r>
            <a:br>
              <a:rPr lang="it-IT" sz="1400" dirty="0"/>
            </a:br>
            <a:r>
              <a:rPr lang="hu-HU" sz="1400" dirty="0"/>
              <a:t>FELTÉRKÉPEZÉSE </a:t>
            </a:r>
          </a:p>
          <a:p>
            <a:pPr algn="ctr"/>
            <a:endParaRPr lang="hu-HU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15527" y="5206722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/>
              <a:t>WPT1 munkacsomag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791202" y="5183386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/>
              <a:t>WPT2 munkacsomag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92457" y="3791065"/>
            <a:ext cx="21104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00" b="1" dirty="0"/>
              <a:t>GCH VALORIZÁLÁSA</a:t>
            </a:r>
          </a:p>
          <a:p>
            <a:pPr algn="ctr"/>
            <a:endParaRPr lang="hu-HU" sz="2300" b="1" dirty="0"/>
          </a:p>
        </p:txBody>
      </p:sp>
      <p:sp>
        <p:nvSpPr>
          <p:cNvPr id="23" name="Ovale 22"/>
          <p:cNvSpPr/>
          <p:nvPr/>
        </p:nvSpPr>
        <p:spPr>
          <a:xfrm>
            <a:off x="6674604" y="3228959"/>
            <a:ext cx="2051169" cy="194136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9656751" y="3242025"/>
            <a:ext cx="2051169" cy="194136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onnettore pagina esterna 24"/>
          <p:cNvSpPr/>
          <p:nvPr/>
        </p:nvSpPr>
        <p:spPr>
          <a:xfrm>
            <a:off x="4392475" y="2206923"/>
            <a:ext cx="710462" cy="894519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Itt vagyunk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951251" y="3981743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KÍSÉRLETI PROGRAM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9746901" y="3981743"/>
            <a:ext cx="1922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TRANSZNACIONÁLIS STRATÉGIA </a:t>
            </a:r>
          </a:p>
          <a:p>
            <a:pPr algn="ctr"/>
            <a:endParaRPr lang="hu-HU" sz="1400" dirty="0"/>
          </a:p>
        </p:txBody>
      </p:sp>
      <p:cxnSp>
        <p:nvCxnSpPr>
          <p:cNvPr id="29" name="Connettore diritto 2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73486" y="5205777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/>
              <a:t>WPT3 munkacsomag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825767" y="5248169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/>
              <a:t>WPT4 munkacsomag</a:t>
            </a:r>
          </a:p>
        </p:txBody>
      </p:sp>
    </p:spTree>
    <p:extLst>
      <p:ext uri="{BB962C8B-B14F-4D97-AF65-F5344CB8AC3E}">
        <p14:creationId xmlns:p14="http://schemas.microsoft.com/office/powerpoint/2010/main" val="341017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8659991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Képzési célok és projektszakasz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Valorizálás: mit jelent?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A valorizálás Slow Food szerinti megközelítése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Hogyan valorizáljunk: 4 klaszter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GCH azonosítás és dokumentálás tanfolyam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43489" y="961258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1423" y="252979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Valorizálás: mit jelent?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0" y="1376756"/>
            <a:ext cx="56605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Mindazon </a:t>
            </a:r>
            <a:r>
              <a:rPr lang="hu-HU" sz="2400" b="1" dirty="0">
                <a:solidFill>
                  <a:srgbClr val="92BF2B"/>
                </a:solidFill>
                <a:latin typeface="+mj-lt"/>
                <a:cs typeface="Trebuchet MS"/>
              </a:rPr>
              <a:t>módszerek</a:t>
            </a:r>
            <a:r>
              <a:rPr lang="hu-HU" sz="2400" dirty="0"/>
              <a:t> és </a:t>
            </a:r>
            <a:r>
              <a:rPr lang="hu-HU" sz="2400" b="1" dirty="0">
                <a:solidFill>
                  <a:srgbClr val="92BF2B"/>
                </a:solidFill>
                <a:latin typeface="+mj-lt"/>
                <a:cs typeface="Trebuchet MS"/>
              </a:rPr>
              <a:t>módszertanok</a:t>
            </a:r>
            <a:r>
              <a:rPr lang="hu-HU" sz="2400" dirty="0"/>
              <a:t>, amik növelik egy adott jószág értékét, valamint azon</a:t>
            </a:r>
          </a:p>
          <a:p>
            <a:pPr algn="just"/>
            <a:r>
              <a:rPr lang="hu-HU" sz="2400" b="1" dirty="0">
                <a:solidFill>
                  <a:srgbClr val="92BF2B"/>
                </a:solidFill>
                <a:latin typeface="+mj-lt"/>
                <a:cs typeface="Trebuchet MS"/>
              </a:rPr>
              <a:t>Menedzsment és promóciós mechanizmusok, </a:t>
            </a:r>
            <a:r>
              <a:rPr lang="hu-HU" sz="2400" dirty="0"/>
              <a:t>amiken keresztül ez az érték továbbítható a kedvezményezettek felé.</a:t>
            </a:r>
          </a:p>
          <a:p>
            <a:pPr algn="just"/>
            <a:r>
              <a:rPr lang="hu-HU" sz="2400" dirty="0"/>
              <a:t>A valorizálás </a:t>
            </a:r>
            <a:r>
              <a:rPr lang="hu-HU" sz="2400" b="1" dirty="0">
                <a:solidFill>
                  <a:srgbClr val="92BF2B"/>
                </a:solidFill>
                <a:latin typeface="+mj-lt"/>
                <a:cs typeface="Trebuchet MS"/>
              </a:rPr>
              <a:t>oktatás</a:t>
            </a:r>
            <a:r>
              <a:rPr lang="hu-HU" sz="2400" dirty="0"/>
              <a:t> is, ami a tudás növelését szolgálja és</a:t>
            </a:r>
          </a:p>
          <a:p>
            <a:pPr algn="just"/>
            <a:r>
              <a:rPr lang="hu-HU" sz="2400" dirty="0"/>
              <a:t>ennélfogva a kedvezményezettek azon képességének növelését, hogy részesüljenek ezekből a javakból. </a:t>
            </a:r>
          </a:p>
          <a:p>
            <a:pPr algn="just"/>
            <a:endParaRPr lang="it-IT" sz="2400" dirty="0">
              <a:latin typeface="Trebuchet MS"/>
              <a:cs typeface="Trebuchet MS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201423" y="96125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" y="1376756"/>
            <a:ext cx="5894577" cy="35275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5811" y="4904292"/>
            <a:ext cx="6546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Trebuchet MS"/>
              <a:cs typeface="Trebuchet MS"/>
            </a:endParaRPr>
          </a:p>
          <a:p>
            <a:r>
              <a:rPr lang="hu-HU" sz="2400" dirty="0">
                <a:latin typeface="Trebuchet MS"/>
                <a:cs typeface="Trebuchet MS"/>
              </a:rPr>
              <a:t>A valorizálás célpontjai lehetnek: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1" dirty="0">
                <a:solidFill>
                  <a:srgbClr val="92BF2B"/>
                </a:solidFill>
                <a:latin typeface="+mj-lt"/>
                <a:cs typeface="Trebuchet MS"/>
              </a:rPr>
              <a:t>Anyagi javak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b="1" dirty="0">
                <a:solidFill>
                  <a:srgbClr val="92BF2B"/>
                </a:solidFill>
                <a:latin typeface="+mj-lt"/>
                <a:cs typeface="Trebuchet MS"/>
              </a:rPr>
              <a:t>Immateriális javak </a:t>
            </a:r>
            <a:r>
              <a:rPr lang="hu-HU" dirty="0">
                <a:latin typeface="Trebuchet MS"/>
                <a:cs typeface="Trebuchet MS"/>
              </a:rPr>
              <a:t>(hagyományok, know-how …)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544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10701444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Képzési célok és projektszakasz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Valorizálás: mit jelent?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rgbClr val="92BF2B"/>
                </a:solidFill>
                <a:latin typeface="Trebuchet MS"/>
                <a:cs typeface="Trebuchet MS"/>
              </a:rPr>
              <a:t>A valorizálás Slow Food szerinti megközelítése és projektek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Hogyan valorizáljunk: 4 klaszter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GCH azonosítás és dokumentálás tanfolyam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8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380147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A valorizálás Slow Food szerinti megközelítése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9972" y="3615525"/>
            <a:ext cx="242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>
                <a:solidFill>
                  <a:srgbClr val="92BF2B"/>
                </a:solidFill>
                <a:latin typeface="Trebuchet MS"/>
                <a:cs typeface="Trebuchet MS"/>
              </a:rPr>
              <a:t>1. JÓSZÁG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9059" y="4787067"/>
            <a:ext cx="8124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>
                <a:solidFill>
                  <a:srgbClr val="92BF2B"/>
                </a:solidFill>
                <a:latin typeface="Trebuchet MS"/>
                <a:cs typeface="Trebuchet MS"/>
              </a:rPr>
              <a:t>2. AZ ELTŰNÉS VESZÉLYÉNEK KITÉVE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19972" y="1505458"/>
            <a:ext cx="105896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dirty="0">
                <a:latin typeface="Trebuchet MS"/>
                <a:cs typeface="Trebuchet MS"/>
              </a:rPr>
              <a:t>Mi legyen valorizálva?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pPr algn="just"/>
            <a:r>
              <a:rPr lang="hu-HU" sz="2800" dirty="0">
                <a:latin typeface="Trebuchet MS"/>
                <a:cs typeface="Trebuchet MS"/>
              </a:rPr>
              <a:t>Egy élelem termék 2 fő kritériuma, hogy legyen  </a:t>
            </a:r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3159895" y="2724854"/>
            <a:ext cx="3916311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7221117" y="2724854"/>
            <a:ext cx="4708167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arrotondato 1"/>
          <p:cNvSpPr/>
          <p:nvPr/>
        </p:nvSpPr>
        <p:spPr>
          <a:xfrm>
            <a:off x="264972" y="2763982"/>
            <a:ext cx="2580750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92BF2B"/>
                </a:solidFill>
                <a:latin typeface="Trebuchet MS"/>
                <a:cs typeface="Trebuchet MS"/>
              </a:rPr>
              <a:t>A valorizálás Slow Food szerinti megközelítése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52010" y="1454264"/>
            <a:ext cx="10589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dirty="0">
                <a:latin typeface="Trebuchet MS"/>
                <a:cs typeface="Trebuchet MS"/>
              </a:rPr>
              <a:t>Milyen elemek kerülnek bevonásra ebbe a valorizálási folyamatba?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7449" y="3008113"/>
            <a:ext cx="43014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92BF2B"/>
                </a:solidFill>
              </a:rPr>
              <a:t>Szereplők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Slow Food 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hu-HU" sz="2000" dirty="0">
                <a:solidFill>
                  <a:srgbClr val="92BF2B"/>
                </a:solidFill>
              </a:rPr>
              <a:t>folyamat facilitátor</a:t>
            </a:r>
          </a:p>
          <a:p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Termelők</a:t>
            </a:r>
            <a:r>
              <a:rPr lang="hu-HU" sz="2400" dirty="0"/>
              <a:t> 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hu-HU" sz="2400" dirty="0"/>
              <a:t> </a:t>
            </a:r>
            <a:r>
              <a:rPr lang="hu-HU" dirty="0">
                <a:solidFill>
                  <a:srgbClr val="92BF2B"/>
                </a:solidFill>
              </a:rPr>
              <a:t>fő szereplő</a:t>
            </a:r>
          </a:p>
          <a:p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Fogyasztók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hu-HU" dirty="0">
                <a:solidFill>
                  <a:srgbClr val="92BF2B"/>
                </a:solidFill>
              </a:rPr>
              <a:t>társtermelő</a:t>
            </a: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hu-HU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08155" y="2912572"/>
            <a:ext cx="4783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92BF2B"/>
                </a:solidFill>
              </a:rPr>
              <a:t>Sikertényezők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Oktatás</a:t>
            </a:r>
            <a:r>
              <a:rPr lang="hu-HU" sz="24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dirty="0"/>
              <a:t>Szakmai készségek,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dirty="0"/>
              <a:t>Kommunikációs készség (történetmesélés)</a:t>
            </a:r>
          </a:p>
          <a:p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Hálózatépítés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más termelőkkel</a:t>
            </a:r>
          </a:p>
          <a:p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Közösség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hu-HU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0439" y="3008113"/>
            <a:ext cx="43014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92BF2B"/>
                </a:solidFill>
              </a:rPr>
              <a:t>Kulcselem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termék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hu-HU" dirty="0"/>
              <a:t>Termelők arca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hu-HU" dirty="0"/>
              <a:t>Termelőterület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hu-HU" dirty="0"/>
              <a:t>Kulturális szempontok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endParaRPr lang="it-IT" sz="2400" dirty="0"/>
          </a:p>
          <a:p>
            <a:r>
              <a:rPr lang="hu-HU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7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8669</TotalTime>
  <Words>1030</Words>
  <Application>Microsoft Macintosh PowerPoint</Application>
  <PresentationFormat>Widescreen</PresentationFormat>
  <Paragraphs>143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593</cp:revision>
  <cp:lastPrinted>2018-03-09T10:11:17Z</cp:lastPrinted>
  <dcterms:created xsi:type="dcterms:W3CDTF">2018-02-21T15:38:30Z</dcterms:created>
  <dcterms:modified xsi:type="dcterms:W3CDTF">2019-07-09T20:36:07Z</dcterms:modified>
</cp:coreProperties>
</file>